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7" r:id="rId4"/>
    <p:sldId id="261" r:id="rId5"/>
    <p:sldId id="269" r:id="rId6"/>
    <p:sldId id="27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72A26"/>
    <a:srgbClr val="C80000"/>
    <a:srgbClr val="4A4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44534-3A7F-4E6F-A94D-B318C8E51D0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29F87-06EF-41C3-8E9D-44C9E4CDF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2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096292"/>
            <a:ext cx="1426128" cy="365125"/>
          </a:xfrm>
        </p:spPr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5472908-5E99-4085-B864-ECC791B862A8}" type="datetime1">
              <a:rPr lang="en-US" smtClean="0"/>
              <a:t>3/26/2025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8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EEA13-7F7D-4B67-858A-85F10FABAEA3}" type="datetime1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4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38FD1-AB20-49DA-9A9B-CE56975F9222}" type="datetime1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5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7236" y="6356351"/>
            <a:ext cx="436228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44B3A6DC-BBC2-46C8-BFE6-82EF86DBF6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6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69A8-87EF-42D2-846C-DC7EBCF95ABE}" type="datetime1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2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05FE5-E9C7-47EE-8504-8850FA4EF6B5}" type="datetime1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7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82F6-148B-47FC-856D-56888544C1F3}" type="datetime1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8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DFC7-841D-4FB8-A37E-F6F3FD154D0C}" type="datetime1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6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0763-1F70-4657-BEFE-670FBADF3602}" type="datetime1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4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2E55-0266-4045-8F34-03BA68CF0D59}" type="datetime1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51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A8A13-4A38-4740-8A6C-BB25FC1A45BB}" type="datetime1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0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2F26-F902-49EB-BDA5-5B38F87B8C31}" type="datetime1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A6DC-BBC2-46C8-BFE6-82EF86DBF6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6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kapharmindo.com/laporan-keuangan/" TargetMode="External"/><Relationship Id="rId2" Type="http://schemas.openxmlformats.org/officeDocument/2006/relationships/hyperlink" Target="https://ikapharmindo.com/laporan-tahuna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>
            <a:extLst>
              <a:ext uri="{FF2B5EF4-FFF2-40B4-BE49-F238E27FC236}">
                <a16:creationId xmlns:a16="http://schemas.microsoft.com/office/drawing/2014/main" id="{8D6B9837-0F48-3542-7D68-2FC0859E301B}"/>
              </a:ext>
            </a:extLst>
          </p:cNvPr>
          <p:cNvSpPr txBox="1">
            <a:spLocks/>
          </p:cNvSpPr>
          <p:nvPr/>
        </p:nvSpPr>
        <p:spPr>
          <a:xfrm>
            <a:off x="495300" y="2006600"/>
            <a:ext cx="6858000" cy="2387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100" dirty="0">
                <a:solidFill>
                  <a:schemeClr val="bg1"/>
                </a:solidFill>
                <a:latin typeface="Selawik bold" panose="020B0802040204020203" pitchFamily="34" charset="0"/>
              </a:rPr>
              <a:t>RUPS TAHUNAN 2025 - IKPM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Bahan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Mata Acara </a:t>
            </a: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Rapat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Umum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</a:t>
            </a:r>
            <a:b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</a:br>
            <a:r>
              <a:rPr lang="en-US" sz="2200" dirty="0" err="1">
                <a:solidFill>
                  <a:schemeClr val="bg1"/>
                </a:solidFill>
                <a:latin typeface="Selawik" panose="020B0502040204020203" pitchFamily="34" charset="0"/>
              </a:rPr>
              <a:t>Pemegang</a:t>
            </a:r>
            <a:r>
              <a:rPr lang="en-US" sz="2200" dirty="0">
                <a:solidFill>
                  <a:schemeClr val="bg1"/>
                </a:solidFill>
                <a:latin typeface="Selawik" panose="020B0502040204020203" pitchFamily="34" charset="0"/>
              </a:rPr>
              <a:t> Saham</a:t>
            </a:r>
            <a:endParaRPr lang="en-ID" sz="2200" dirty="0">
              <a:solidFill>
                <a:schemeClr val="bg1"/>
              </a:solidFill>
              <a:latin typeface="Selawik" panose="020B0502040204020203" pitchFamily="34" charset="0"/>
            </a:endParaRPr>
          </a:p>
        </p:txBody>
      </p:sp>
      <p:pic>
        <p:nvPicPr>
          <p:cNvPr id="5" name="Picture 4" descr="A person working in a factory">
            <a:extLst>
              <a:ext uri="{FF2B5EF4-FFF2-40B4-BE49-F238E27FC236}">
                <a16:creationId xmlns:a16="http://schemas.microsoft.com/office/drawing/2014/main" id="{2641562B-4099-9B41-5543-73F8DF3B2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657600"/>
            <a:ext cx="7162800" cy="15738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C299BF-CF6F-C34D-B2D3-9823E94AF94D}"/>
              </a:ext>
            </a:extLst>
          </p:cNvPr>
          <p:cNvSpPr txBox="1"/>
          <p:nvPr/>
        </p:nvSpPr>
        <p:spPr>
          <a:xfrm>
            <a:off x="895773" y="6131978"/>
            <a:ext cx="1385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4A4F55"/>
                </a:solidFill>
                <a:latin typeface="Selawik" panose="020B0502040204020203" pitchFamily="34" charset="0"/>
              </a:rPr>
              <a:t>24 April 2025</a:t>
            </a:r>
          </a:p>
        </p:txBody>
      </p:sp>
    </p:spTree>
    <p:extLst>
      <p:ext uri="{BB962C8B-B14F-4D97-AF65-F5344CB8AC3E}">
        <p14:creationId xmlns:p14="http://schemas.microsoft.com/office/powerpoint/2010/main" val="65496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A64D-3044-4DAD-962F-F8228FCF0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546754"/>
            <a:ext cx="7922683" cy="90011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PT Ikapharmindo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Putramas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Tbk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(“Perseroan”)</a:t>
            </a:r>
            <a:b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akan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menyelenggarakan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Pemegang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Saham 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Tahunan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(“</a:t>
            </a:r>
            <a:r>
              <a:rPr lang="en-US" sz="16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”) pada:</a:t>
            </a:r>
            <a:b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5D7DA-4F6E-C0F6-928A-92ED1B4AB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446868"/>
            <a:ext cx="7321551" cy="2774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Hari &amp; Tanggal 	: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Kamis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, 24 April 2025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Jam 		: 09.00 WIB – 10.00 WIB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Tempat 		: Hotel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Santika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Kelapa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Gading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- Jakarta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		 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Mahaka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Square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		  Jl.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Kelapa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Nias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Raya Blok HF 3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		 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Kelapa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Gading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		  Jakarta Utara 14240 - Indonesia</a:t>
            </a:r>
          </a:p>
          <a:p>
            <a:pPr marL="0" indent="0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2ED2D-B7E4-02F4-A2DC-72E55593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569A55-584F-D4F7-AE54-7A373F3A3EB4}"/>
              </a:ext>
            </a:extLst>
          </p:cNvPr>
          <p:cNvSpPr txBox="1"/>
          <p:nvPr/>
        </p:nvSpPr>
        <p:spPr>
          <a:xfrm>
            <a:off x="823384" y="517664"/>
            <a:ext cx="286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Waktu &amp; Tempat Acara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1B7EA0-2CC3-F2FF-0B95-F56ED4F6A370}"/>
              </a:ext>
            </a:extLst>
          </p:cNvPr>
          <p:cNvSpPr/>
          <p:nvPr/>
        </p:nvSpPr>
        <p:spPr>
          <a:xfrm>
            <a:off x="730250" y="456797"/>
            <a:ext cx="93134" cy="491066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19DFE-EA11-9E8D-5E2B-7A6FFC47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8">
            <a:extLst>
              <a:ext uri="{FF2B5EF4-FFF2-40B4-BE49-F238E27FC236}">
                <a16:creationId xmlns:a16="http://schemas.microsoft.com/office/drawing/2014/main" id="{C5E78705-FF88-2370-A4B5-85AD3B0B6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5226" y="2674934"/>
            <a:ext cx="4730750" cy="521230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4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 bold" panose="020B0802040204020203" pitchFamily="34" charset="0"/>
              </a:rPr>
              <a:t>Mata Acara </a:t>
            </a:r>
            <a:r>
              <a:rPr lang="en-US" sz="40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 bold" panose="020B0802040204020203" pitchFamily="34" charset="0"/>
              </a:rPr>
              <a:t>Rapat</a:t>
            </a:r>
            <a:endParaRPr lang="en-US" sz="4000" b="0" dirty="0">
              <a:solidFill>
                <a:schemeClr val="tx1">
                  <a:lumMod val="75000"/>
                  <a:lumOff val="25000"/>
                </a:schemeClr>
              </a:solidFill>
              <a:latin typeface="Selawik bold" panose="020B08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324C8-14B3-5809-274B-470FA30091AA}"/>
              </a:ext>
            </a:extLst>
          </p:cNvPr>
          <p:cNvSpPr/>
          <p:nvPr/>
        </p:nvSpPr>
        <p:spPr>
          <a:xfrm rot="16200000">
            <a:off x="2081742" y="2893216"/>
            <a:ext cx="452967" cy="84667"/>
          </a:xfrm>
          <a:prstGeom prst="rect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5847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31D9D-66FE-65AA-E3DD-BD395D658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342" y="1400915"/>
            <a:ext cx="7438592" cy="176236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pengesahan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Laporan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Tahunan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Perseroan untuk tahun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buku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2024, termasuk di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dalamnya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Laporan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Kegiatan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Perseroan, Laporan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Pengawasan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Dewan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Komisaris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Laporan Keuangan Perseroan untuk tahun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buku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2024,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serta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pemberian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pelunasan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pembebasan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tanggung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jawab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sepenuhnya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(</a:t>
            </a: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acquit et </a:t>
            </a:r>
            <a:r>
              <a:rPr lang="en-US" sz="12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decharge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) kepada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Direksi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Dewan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Komisaris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Perseroan atas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tindakan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pengurusan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pengawasan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yang mereka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lakukan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dalam tahun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buku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2024.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85E0E-1483-0146-4EDD-498F6A30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8FBA30-9A3C-56CF-80F0-21097A9AA3E6}"/>
              </a:ext>
            </a:extLst>
          </p:cNvPr>
          <p:cNvSpPr txBox="1"/>
          <p:nvPr/>
        </p:nvSpPr>
        <p:spPr>
          <a:xfrm>
            <a:off x="823384" y="517664"/>
            <a:ext cx="223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Mata Acara </a:t>
            </a:r>
            <a:r>
              <a:rPr lang="en-US" sz="1800" b="1" i="0" u="none" strike="noStrike" baseline="0" dirty="0" err="1">
                <a:solidFill>
                  <a:srgbClr val="252525"/>
                </a:solidFill>
                <a:latin typeface="Tahoma" panose="020B0604030504040204" pitchFamily="34" charset="0"/>
              </a:rPr>
              <a:t>Rapat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D4B6BC-46B7-59AA-B4EE-FA1515944925}"/>
              </a:ext>
            </a:extLst>
          </p:cNvPr>
          <p:cNvSpPr/>
          <p:nvPr/>
        </p:nvSpPr>
        <p:spPr>
          <a:xfrm>
            <a:off x="730250" y="456797"/>
            <a:ext cx="93134" cy="491066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01C077E8-D7A0-E02B-DCF9-7F9FDD139F4A}"/>
              </a:ext>
            </a:extLst>
          </p:cNvPr>
          <p:cNvSpPr/>
          <p:nvPr/>
        </p:nvSpPr>
        <p:spPr>
          <a:xfrm flipH="1">
            <a:off x="725790" y="1445581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F54F9C-6893-F448-0499-CB48829B18EB}"/>
              </a:ext>
            </a:extLst>
          </p:cNvPr>
          <p:cNvSpPr txBox="1"/>
          <p:nvPr/>
        </p:nvSpPr>
        <p:spPr>
          <a:xfrm>
            <a:off x="730250" y="1445581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1</a:t>
            </a:r>
          </a:p>
        </p:txBody>
      </p:sp>
      <p:sp>
        <p:nvSpPr>
          <p:cNvPr id="2" name="Teardrop 1">
            <a:extLst>
              <a:ext uri="{FF2B5EF4-FFF2-40B4-BE49-F238E27FC236}">
                <a16:creationId xmlns:a16="http://schemas.microsoft.com/office/drawing/2014/main" id="{1737FA30-32A6-8369-0E8A-F17FB3254684}"/>
              </a:ext>
            </a:extLst>
          </p:cNvPr>
          <p:cNvSpPr/>
          <p:nvPr/>
        </p:nvSpPr>
        <p:spPr>
          <a:xfrm flipH="1">
            <a:off x="775735" y="2646570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02E77-2DBE-DE0C-6844-6F1D5CC82E69}"/>
              </a:ext>
            </a:extLst>
          </p:cNvPr>
          <p:cNvSpPr txBox="1"/>
          <p:nvPr/>
        </p:nvSpPr>
        <p:spPr>
          <a:xfrm>
            <a:off x="780195" y="2646570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2</a:t>
            </a:r>
            <a:endParaRPr lang="en-US" sz="1600" b="1" dirty="0">
              <a:solidFill>
                <a:schemeClr val="bg1"/>
              </a:solidFill>
              <a:latin typeface="Selawik bold" panose="020B08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B431D9D-66FE-65AA-E3DD-BD395D658D3B}"/>
              </a:ext>
            </a:extLst>
          </p:cNvPr>
          <p:cNvSpPr txBox="1">
            <a:spLocks/>
          </p:cNvSpPr>
          <p:nvPr/>
        </p:nvSpPr>
        <p:spPr>
          <a:xfrm>
            <a:off x="1188936" y="2629025"/>
            <a:ext cx="5076395" cy="319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Penetapan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penggunaan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Laba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Bersih Perseroan untuk tahun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buku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2024.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9EE067B-0F41-293B-5224-922FB22297A4}"/>
              </a:ext>
            </a:extLst>
          </p:cNvPr>
          <p:cNvSpPr txBox="1">
            <a:spLocks/>
          </p:cNvSpPr>
          <p:nvPr/>
        </p:nvSpPr>
        <p:spPr>
          <a:xfrm>
            <a:off x="1196550" y="3181155"/>
            <a:ext cx="7599459" cy="2817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Laporan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pertanggungjawaban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realisasi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penggunaan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hasil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Penawaran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.</a:t>
            </a:r>
          </a:p>
        </p:txBody>
      </p:sp>
      <p:sp>
        <p:nvSpPr>
          <p:cNvPr id="18" name="Teardrop 17">
            <a:extLst>
              <a:ext uri="{FF2B5EF4-FFF2-40B4-BE49-F238E27FC236}">
                <a16:creationId xmlns:a16="http://schemas.microsoft.com/office/drawing/2014/main" id="{596A5BCA-EAA2-78F0-DE5A-32DB1C883BC5}"/>
              </a:ext>
            </a:extLst>
          </p:cNvPr>
          <p:cNvSpPr/>
          <p:nvPr/>
        </p:nvSpPr>
        <p:spPr>
          <a:xfrm flipH="1">
            <a:off x="792669" y="3251222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A0EC66-B000-C66D-8109-881E15946A32}"/>
              </a:ext>
            </a:extLst>
          </p:cNvPr>
          <p:cNvSpPr txBox="1"/>
          <p:nvPr/>
        </p:nvSpPr>
        <p:spPr>
          <a:xfrm>
            <a:off x="797129" y="3251222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3</a:t>
            </a:r>
            <a:endParaRPr lang="en-US" sz="1600" b="1" dirty="0">
              <a:solidFill>
                <a:schemeClr val="bg1"/>
              </a:solidFill>
              <a:latin typeface="Selawik bold" panose="020B0802040204020203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96CFB669-B1E6-99A9-53FC-22843E13C7ED}"/>
              </a:ext>
            </a:extLst>
          </p:cNvPr>
          <p:cNvSpPr txBox="1">
            <a:spLocks/>
          </p:cNvSpPr>
          <p:nvPr/>
        </p:nvSpPr>
        <p:spPr>
          <a:xfrm>
            <a:off x="1196546" y="3743494"/>
            <a:ext cx="7421662" cy="444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Penunjukkan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Akuntan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Publik dan/atau Kantor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Akuntan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Publik untuk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mengaudit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Laporan Keuangan Perseroan untuk tahun buku yang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berakhir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pada 31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Desember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2025,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pemberian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wewenang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untuk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menetapkan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honorarium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Akuntan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Publik dan/atau Kantor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Akuntan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Publik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serta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persyaratan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lainnya.</a:t>
            </a:r>
          </a:p>
        </p:txBody>
      </p:sp>
      <p:sp>
        <p:nvSpPr>
          <p:cNvPr id="21" name="Teardrop 20">
            <a:extLst>
              <a:ext uri="{FF2B5EF4-FFF2-40B4-BE49-F238E27FC236}">
                <a16:creationId xmlns:a16="http://schemas.microsoft.com/office/drawing/2014/main" id="{74BB3228-598E-1614-EFAF-9CABB0798C78}"/>
              </a:ext>
            </a:extLst>
          </p:cNvPr>
          <p:cNvSpPr/>
          <p:nvPr/>
        </p:nvSpPr>
        <p:spPr>
          <a:xfrm flipH="1">
            <a:off x="825680" y="3849315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61F19A3-0362-57D5-C388-1B6EE3D0B94A}"/>
              </a:ext>
            </a:extLst>
          </p:cNvPr>
          <p:cNvSpPr txBox="1"/>
          <p:nvPr/>
        </p:nvSpPr>
        <p:spPr>
          <a:xfrm>
            <a:off x="830140" y="3849315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4</a:t>
            </a:r>
            <a:endParaRPr lang="en-US" sz="1600" b="1" dirty="0">
              <a:solidFill>
                <a:schemeClr val="bg1"/>
              </a:solidFill>
              <a:latin typeface="Selawik bold" panose="020B0802040204020203" pitchFamily="34" charset="0"/>
            </a:endParaRPr>
          </a:p>
        </p:txBody>
      </p:sp>
      <p:sp>
        <p:nvSpPr>
          <p:cNvPr id="23" name="Teardrop 22">
            <a:extLst>
              <a:ext uri="{FF2B5EF4-FFF2-40B4-BE49-F238E27FC236}">
                <a16:creationId xmlns:a16="http://schemas.microsoft.com/office/drawing/2014/main" id="{01C1FD6B-2BBF-FD53-8671-B8A0DB24C567}"/>
              </a:ext>
            </a:extLst>
          </p:cNvPr>
          <p:cNvSpPr/>
          <p:nvPr/>
        </p:nvSpPr>
        <p:spPr>
          <a:xfrm flipH="1">
            <a:off x="835001" y="4736866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6E30B7-D481-7658-9731-2B8EE4C5392C}"/>
              </a:ext>
            </a:extLst>
          </p:cNvPr>
          <p:cNvSpPr txBox="1"/>
          <p:nvPr/>
        </p:nvSpPr>
        <p:spPr>
          <a:xfrm>
            <a:off x="839461" y="4745333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5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F92AA7F-305B-BD83-EB2A-330EC55FCF10}"/>
              </a:ext>
            </a:extLst>
          </p:cNvPr>
          <p:cNvSpPr txBox="1">
            <a:spLocks/>
          </p:cNvSpPr>
          <p:nvPr/>
        </p:nvSpPr>
        <p:spPr>
          <a:xfrm>
            <a:off x="1186185" y="4744851"/>
            <a:ext cx="7421662" cy="444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Penentuan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honorarium, gaji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tunjangan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lainnya bagi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anggota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Dewan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Komisaris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Direksi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Perseroan.</a:t>
            </a:r>
          </a:p>
        </p:txBody>
      </p:sp>
    </p:spTree>
    <p:extLst>
      <p:ext uri="{BB962C8B-B14F-4D97-AF65-F5344CB8AC3E}">
        <p14:creationId xmlns:p14="http://schemas.microsoft.com/office/powerpoint/2010/main" val="70961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19DFE-EA11-9E8D-5E2B-7A6FFC47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324C8-14B3-5809-274B-470FA30091AA}"/>
              </a:ext>
            </a:extLst>
          </p:cNvPr>
          <p:cNvSpPr/>
          <p:nvPr/>
        </p:nvSpPr>
        <p:spPr>
          <a:xfrm rot="16200000">
            <a:off x="1952492" y="2861598"/>
            <a:ext cx="1050134" cy="84667"/>
          </a:xfrm>
          <a:prstGeom prst="rect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highlight>
                <a:srgbClr val="800000"/>
              </a:highlight>
            </a:endParaRPr>
          </a:p>
        </p:txBody>
      </p:sp>
      <p:sp>
        <p:nvSpPr>
          <p:cNvPr id="3" name="Title 8">
            <a:extLst>
              <a:ext uri="{FF2B5EF4-FFF2-40B4-BE49-F238E27FC236}">
                <a16:creationId xmlns:a16="http://schemas.microsoft.com/office/drawing/2014/main" id="{FE5D999F-C178-4363-6F04-1E910AB18586}"/>
              </a:ext>
            </a:extLst>
          </p:cNvPr>
          <p:cNvSpPr txBox="1">
            <a:spLocks/>
          </p:cNvSpPr>
          <p:nvPr/>
        </p:nvSpPr>
        <p:spPr>
          <a:xfrm>
            <a:off x="2519892" y="2725734"/>
            <a:ext cx="4592107" cy="296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b="1" i="0" u="none" strike="noStrik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Penjelasan</a:t>
            </a:r>
            <a:r>
              <a:rPr lang="en-001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 </a:t>
            </a:r>
            <a:br>
              <a:rPr lang="en-001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</a:br>
            <a:r>
              <a:rPr lang="en-US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Mata Acara </a:t>
            </a:r>
            <a:r>
              <a:rPr lang="en-US" b="1" i="0" u="none" strike="noStrik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Rapat</a:t>
            </a:r>
            <a:endParaRPr lang="en-US" b="0" dirty="0">
              <a:solidFill>
                <a:schemeClr val="tx1">
                  <a:lumMod val="75000"/>
                  <a:lumOff val="25000"/>
                </a:schemeClr>
              </a:solidFill>
              <a:latin typeface="Selawik bold" panose="020B08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3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85E0E-1483-0146-4EDD-498F6A30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3A6DC-BBC2-46C8-BFE6-82EF86DBF61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8FBA30-9A3C-56CF-80F0-21097A9AA3E6}"/>
              </a:ext>
            </a:extLst>
          </p:cNvPr>
          <p:cNvSpPr txBox="1"/>
          <p:nvPr/>
        </p:nvSpPr>
        <p:spPr>
          <a:xfrm>
            <a:off x="823384" y="517664"/>
            <a:ext cx="3576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001" sz="1800" b="1" i="0" u="none" strike="noStrike" baseline="0" dirty="0" err="1">
                <a:solidFill>
                  <a:srgbClr val="252525"/>
                </a:solidFill>
                <a:latin typeface="Tahoma" panose="020B0604030504040204" pitchFamily="34" charset="0"/>
              </a:rPr>
              <a:t>Penjelasan</a:t>
            </a:r>
            <a:r>
              <a:rPr lang="en-001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rgbClr val="252525"/>
                </a:solidFill>
                <a:latin typeface="Tahoma" panose="020B0604030504040204" pitchFamily="34" charset="0"/>
              </a:rPr>
              <a:t>Mata Acara </a:t>
            </a:r>
            <a:r>
              <a:rPr lang="en-US" sz="1800" b="1" i="0" u="none" strike="noStrike" baseline="0" dirty="0" err="1">
                <a:solidFill>
                  <a:srgbClr val="252525"/>
                </a:solidFill>
                <a:latin typeface="Tahoma" panose="020B0604030504040204" pitchFamily="34" charset="0"/>
              </a:rPr>
              <a:t>Rapat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D4B6BC-46B7-59AA-B4EE-FA1515944925}"/>
              </a:ext>
            </a:extLst>
          </p:cNvPr>
          <p:cNvSpPr/>
          <p:nvPr/>
        </p:nvSpPr>
        <p:spPr>
          <a:xfrm>
            <a:off x="730250" y="456797"/>
            <a:ext cx="93134" cy="491066"/>
          </a:xfrm>
          <a:prstGeom prst="rect">
            <a:avLst/>
          </a:prstGeom>
          <a:solidFill>
            <a:srgbClr val="C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01C077E8-D7A0-E02B-DCF9-7F9FDD139F4A}"/>
              </a:ext>
            </a:extLst>
          </p:cNvPr>
          <p:cNvSpPr/>
          <p:nvPr/>
        </p:nvSpPr>
        <p:spPr>
          <a:xfrm flipH="1">
            <a:off x="725790" y="1420180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F54F9C-6893-F448-0499-CB48829B18EB}"/>
              </a:ext>
            </a:extLst>
          </p:cNvPr>
          <p:cNvSpPr txBox="1"/>
          <p:nvPr/>
        </p:nvSpPr>
        <p:spPr>
          <a:xfrm>
            <a:off x="730250" y="1420180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4C903B-681C-A52D-5AC1-45386A736CC7}"/>
              </a:ext>
            </a:extLst>
          </p:cNvPr>
          <p:cNvSpPr txBox="1"/>
          <p:nvPr/>
        </p:nvSpPr>
        <p:spPr>
          <a:xfrm>
            <a:off x="1181372" y="1136349"/>
            <a:ext cx="73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Mata acara ini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mencakup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sesuai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persyaratan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Pasal 19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ayat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2 dan 3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Anggaran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Dasar Perseroan dan Pasal 69 dan 78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Undang-undang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No. 40 Tahun 2007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tentang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Perseroan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Terbatas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(“UUPT”),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bahwa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laporan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tahunan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Perseroan,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laporan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pertanggungjawaban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Direksi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Perseroan, dan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laporan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tugas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pengawasan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Dewan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Komisaris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Perseroan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harus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mendapatkan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dari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Pemegang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elawik" panose="020B0502040204020203" pitchFamily="34" charset="0"/>
              </a:rPr>
              <a:t> Saham.</a:t>
            </a: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2" name="Teardrop 1">
            <a:extLst>
              <a:ext uri="{FF2B5EF4-FFF2-40B4-BE49-F238E27FC236}">
                <a16:creationId xmlns:a16="http://schemas.microsoft.com/office/drawing/2014/main" id="{1737FA30-32A6-8369-0E8A-F17FB3254684}"/>
              </a:ext>
            </a:extLst>
          </p:cNvPr>
          <p:cNvSpPr/>
          <p:nvPr/>
        </p:nvSpPr>
        <p:spPr>
          <a:xfrm flipH="1">
            <a:off x="724933" y="2372050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02E77-2DBE-DE0C-6844-6F1D5CC82E69}"/>
              </a:ext>
            </a:extLst>
          </p:cNvPr>
          <p:cNvSpPr txBox="1"/>
          <p:nvPr/>
        </p:nvSpPr>
        <p:spPr>
          <a:xfrm>
            <a:off x="729393" y="2372050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2</a:t>
            </a:r>
            <a:endParaRPr lang="en-US" sz="1600" b="1" dirty="0">
              <a:solidFill>
                <a:schemeClr val="bg1"/>
              </a:solidFill>
              <a:latin typeface="Selawik bold" panose="020B08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4C903B-681C-A52D-5AC1-45386A736CC7}"/>
              </a:ext>
            </a:extLst>
          </p:cNvPr>
          <p:cNvSpPr txBox="1"/>
          <p:nvPr/>
        </p:nvSpPr>
        <p:spPr>
          <a:xfrm>
            <a:off x="1146336" y="2218902"/>
            <a:ext cx="73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Mata acara ini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mencakup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sesuai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persyaratan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Pasal 19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ayat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Anggaran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Dasar Perseroan dan Pasal 70 dan 71 UUPT,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bahwa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penggunaan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laba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Perseroan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harus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mendapatkan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dari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Pemegang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Saham.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443CBB-FDB4-CE2C-6676-3AD4B58F3308}"/>
              </a:ext>
            </a:extLst>
          </p:cNvPr>
          <p:cNvSpPr txBox="1"/>
          <p:nvPr/>
        </p:nvSpPr>
        <p:spPr>
          <a:xfrm>
            <a:off x="1146336" y="2972791"/>
            <a:ext cx="73592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Mata acara ini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pemaparan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informasi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kepada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para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Pemegang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Saham untuk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realisasi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penggunaan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hasil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penawaran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yang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telah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digunakan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oleh Perseroan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dimana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wajib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disampaikan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dalam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setiap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Pemegang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Saham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Tahunan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sampai dengan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seluruh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hasil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Penawaran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telah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direalisasikan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, dalam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rangka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memenuhi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Pasal 6 dan Pasal 7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Peraturan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Otoritas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Jasa Keuangan Nomor 30/POJK.04/2015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tentang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Laporan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Realisasi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Penggunaan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Dana Hasil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Penawaran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.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A41E94-77D6-FD62-01BE-B92D976B4E25}"/>
              </a:ext>
            </a:extLst>
          </p:cNvPr>
          <p:cNvSpPr txBox="1"/>
          <p:nvPr/>
        </p:nvSpPr>
        <p:spPr>
          <a:xfrm>
            <a:off x="1146336" y="4027845"/>
            <a:ext cx="74630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Mata acara ini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mencakup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sesuai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persyaratan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Pasal 19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ayat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huruf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c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Anggaran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Dasar Perseroan.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881F9C-8E3D-DEDF-612F-F7800DD6B112}"/>
              </a:ext>
            </a:extLst>
          </p:cNvPr>
          <p:cNvSpPr txBox="1"/>
          <p:nvPr/>
        </p:nvSpPr>
        <p:spPr>
          <a:xfrm>
            <a:off x="1146337" y="4459902"/>
            <a:ext cx="7359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Mata acara ini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mencakup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penetapan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honorarium, gaji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tunjangan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bagi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anggota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Dewan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Komisaris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Direksi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Perseroan sesuai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ketentuan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Pasal 96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ayat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1 jo. Pasal 113 UUPT yang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memerlukan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persetujuan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dari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Umum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Pemegang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Saham.</a:t>
            </a:r>
          </a:p>
        </p:txBody>
      </p:sp>
      <p:sp>
        <p:nvSpPr>
          <p:cNvPr id="21" name="Teardrop 20">
            <a:extLst>
              <a:ext uri="{FF2B5EF4-FFF2-40B4-BE49-F238E27FC236}">
                <a16:creationId xmlns:a16="http://schemas.microsoft.com/office/drawing/2014/main" id="{5A4858B3-0988-1AD8-849D-C60FFF14F2D0}"/>
              </a:ext>
            </a:extLst>
          </p:cNvPr>
          <p:cNvSpPr/>
          <p:nvPr/>
        </p:nvSpPr>
        <p:spPr>
          <a:xfrm flipH="1">
            <a:off x="732049" y="3074391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5A1B7E-90FB-E073-8670-A07AF27D71DD}"/>
              </a:ext>
            </a:extLst>
          </p:cNvPr>
          <p:cNvSpPr txBox="1"/>
          <p:nvPr/>
        </p:nvSpPr>
        <p:spPr>
          <a:xfrm>
            <a:off x="736509" y="3074391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3</a:t>
            </a:r>
            <a:endParaRPr lang="en-US" sz="1600" b="1" dirty="0">
              <a:solidFill>
                <a:schemeClr val="bg1"/>
              </a:solidFill>
              <a:latin typeface="Selawik bold" panose="020B0802040204020203" pitchFamily="34" charset="0"/>
            </a:endParaRPr>
          </a:p>
        </p:txBody>
      </p:sp>
      <p:sp>
        <p:nvSpPr>
          <p:cNvPr id="23" name="Teardrop 22">
            <a:extLst>
              <a:ext uri="{FF2B5EF4-FFF2-40B4-BE49-F238E27FC236}">
                <a16:creationId xmlns:a16="http://schemas.microsoft.com/office/drawing/2014/main" id="{80B7E76A-97F9-1BCA-5424-3DF7596C987D}"/>
              </a:ext>
            </a:extLst>
          </p:cNvPr>
          <p:cNvSpPr/>
          <p:nvPr/>
        </p:nvSpPr>
        <p:spPr>
          <a:xfrm flipH="1">
            <a:off x="724977" y="4015892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E38B99-739A-0F3A-E158-25537E6BCCD5}"/>
              </a:ext>
            </a:extLst>
          </p:cNvPr>
          <p:cNvSpPr txBox="1"/>
          <p:nvPr/>
        </p:nvSpPr>
        <p:spPr>
          <a:xfrm>
            <a:off x="729437" y="4015892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4</a:t>
            </a:r>
            <a:endParaRPr lang="en-US" sz="1600" b="1" dirty="0">
              <a:solidFill>
                <a:schemeClr val="bg1"/>
              </a:solidFill>
              <a:latin typeface="Selawik bold" panose="020B0802040204020203" pitchFamily="34" charset="0"/>
            </a:endParaRPr>
          </a:p>
        </p:txBody>
      </p:sp>
      <p:sp>
        <p:nvSpPr>
          <p:cNvPr id="25" name="Teardrop 24">
            <a:extLst>
              <a:ext uri="{FF2B5EF4-FFF2-40B4-BE49-F238E27FC236}">
                <a16:creationId xmlns:a16="http://schemas.microsoft.com/office/drawing/2014/main" id="{020B29C1-44CA-7F91-483B-BD363BE6E81E}"/>
              </a:ext>
            </a:extLst>
          </p:cNvPr>
          <p:cNvSpPr/>
          <p:nvPr/>
        </p:nvSpPr>
        <p:spPr>
          <a:xfrm flipH="1">
            <a:off x="726551" y="4540537"/>
            <a:ext cx="361368" cy="338554"/>
          </a:xfrm>
          <a:prstGeom prst="teardrop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02F129-04D3-0EB4-107E-94413347097D}"/>
              </a:ext>
            </a:extLst>
          </p:cNvPr>
          <p:cNvSpPr txBox="1"/>
          <p:nvPr/>
        </p:nvSpPr>
        <p:spPr>
          <a:xfrm>
            <a:off x="731011" y="4532070"/>
            <a:ext cx="35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dirty="0">
                <a:solidFill>
                  <a:schemeClr val="bg1"/>
                </a:solidFill>
                <a:latin typeface="Selawik bold" panose="020B0802040204020203" pitchFamily="34" charset="0"/>
              </a:rPr>
              <a:t>5</a:t>
            </a:r>
            <a:endParaRPr lang="en-US" sz="1600" b="1" dirty="0">
              <a:solidFill>
                <a:schemeClr val="bg1"/>
              </a:solidFill>
              <a:latin typeface="Selawik bold" panose="020B08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5D03A5-0126-3A6C-80AB-9DC06B6B5BEB}"/>
              </a:ext>
            </a:extLst>
          </p:cNvPr>
          <p:cNvSpPr txBox="1"/>
          <p:nvPr/>
        </p:nvSpPr>
        <p:spPr>
          <a:xfrm>
            <a:off x="691604" y="5359898"/>
            <a:ext cx="7917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Materi terkait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dengan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mata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acara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rapat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ke-1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yaitu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Laporan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Tahunan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&amp;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Keberlanjutan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2024 Perseroan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termasuk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Laporan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Keuangan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Perseroan untuk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Tahun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Buku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yang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berakhir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31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Desember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2024 </a:t>
            </a:r>
            <a:r>
              <a:rPr lang="en-ID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tersedia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di situs web Perseroan</a:t>
            </a:r>
            <a:r>
              <a:rPr lang="en-001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: 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  <a:hlinkClick r:id="rId2"/>
              </a:rPr>
              <a:t>https://ikapharmindo.com/laporan-tahunan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dan 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  <a:hlinkClick r:id="rId3"/>
              </a:rPr>
              <a:t>https://ikapharmindo.com/laporan-keuangan/</a:t>
            </a: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.</a:t>
            </a:r>
          </a:p>
          <a:p>
            <a:endParaRPr lang="en-ID" sz="120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957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7FC7B-DB49-CD3A-FC1E-007B383F8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4969" y="6347885"/>
            <a:ext cx="436228" cy="365125"/>
          </a:xfrm>
        </p:spPr>
        <p:txBody>
          <a:bodyPr/>
          <a:lstStyle/>
          <a:p>
            <a:fld id="{44B3A6DC-BBC2-46C8-BFE6-82EF86DBF61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1230E50-3D3A-3EF2-0929-478D4B4D2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95" y="3344333"/>
            <a:ext cx="6096000" cy="22969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ID" sz="1600" b="0" dirty="0">
                <a:latin typeface="Selawik" panose="020B0502040204020203" pitchFamily="34" charset="0"/>
              </a:rPr>
              <a:t> </a:t>
            </a:r>
            <a:r>
              <a:rPr lang="en-ID" sz="1800" dirty="0">
                <a:solidFill>
                  <a:srgbClr val="C00000"/>
                </a:solidFill>
                <a:latin typeface="Selawik" panose="020B0502040204020203" pitchFamily="34" charset="0"/>
              </a:rPr>
              <a:t>Corporate Secretary</a:t>
            </a:r>
            <a:br>
              <a:rPr lang="en-ID" sz="1600" b="0" dirty="0">
                <a:latin typeface="Selawik" panose="020B0502040204020203" pitchFamily="34" charset="0"/>
              </a:rPr>
            </a:br>
            <a:r>
              <a:rPr lang="en-ID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PT IKAPHARMINDO PUTRAMAS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Tbk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Jl.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Pulogadung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Raya No. 29 Kawasan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Industri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Pulogadung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Jakarta Timur 13930  Indonesia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</a:t>
            </a:r>
            <a:r>
              <a:rPr lang="en-ID" sz="14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Telepon</a:t>
            </a: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: +62 21 460 0086  </a:t>
            </a:r>
            <a:b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</a:br>
            <a:r>
              <a:rPr lang="en-ID" sz="14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Selawik" panose="020B0502040204020203" pitchFamily="34" charset="0"/>
              </a:rPr>
              <a:t> Email     : corporate.secretary@ikapharmindo.com</a:t>
            </a:r>
            <a:endParaRPr lang="en-ID" sz="1600" b="0" dirty="0">
              <a:solidFill>
                <a:schemeClr val="tx1">
                  <a:lumMod val="75000"/>
                  <a:lumOff val="25000"/>
                </a:schemeClr>
              </a:solidFill>
              <a:latin typeface="Selawik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1B602B-47A0-89A8-56F8-A56765B12452}"/>
              </a:ext>
            </a:extLst>
          </p:cNvPr>
          <p:cNvSpPr txBox="1"/>
          <p:nvPr/>
        </p:nvSpPr>
        <p:spPr>
          <a:xfrm>
            <a:off x="456256" y="2821113"/>
            <a:ext cx="2223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lawik bold" panose="020B0802040204020203" pitchFamily="34" charset="0"/>
              </a:rPr>
              <a:t>Contact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094D72-FF05-3F58-387A-2DF7829946A7}"/>
              </a:ext>
            </a:extLst>
          </p:cNvPr>
          <p:cNvSpPr/>
          <p:nvPr/>
        </p:nvSpPr>
        <p:spPr>
          <a:xfrm rot="5400000">
            <a:off x="-484180" y="4501515"/>
            <a:ext cx="1835149" cy="45720"/>
          </a:xfrm>
          <a:prstGeom prst="rect">
            <a:avLst/>
          </a:prstGeom>
          <a:solidFill>
            <a:srgbClr val="D72A2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8000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4081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466</TotalTime>
  <Words>587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Selawik</vt:lpstr>
      <vt:lpstr>Selawik bold</vt:lpstr>
      <vt:lpstr>Tahoma</vt:lpstr>
      <vt:lpstr>Office Theme</vt:lpstr>
      <vt:lpstr>PowerPoint Presentation</vt:lpstr>
      <vt:lpstr>PT Ikapharmindo Putramas Tbk (“Perseroan”) akan menyelenggarakan Rapat Umum Pemegang Saham Tahunan (“Rapat”) pada: </vt:lpstr>
      <vt:lpstr>Mata Acara Rapat</vt:lpstr>
      <vt:lpstr>PowerPoint Presentation</vt:lpstr>
      <vt:lpstr>PowerPoint Presentation</vt:lpstr>
      <vt:lpstr>PowerPoint Presentation</vt:lpstr>
      <vt:lpstr> Corporate Secretary  PT IKAPHARMINDO PUTRAMAS Tbk  Jl. Pulogadung Raya No. 29 Kawasan Industri Pulogadung  Jakarta Timur 13930  Indonesia   Telepon : +62 21 460 0086    Email     : corporate.secretary@ikapharmindo.com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Andi Isrofik</dc:creator>
  <cp:lastModifiedBy>Handri</cp:lastModifiedBy>
  <cp:revision>48</cp:revision>
  <dcterms:created xsi:type="dcterms:W3CDTF">2023-11-22T01:38:51Z</dcterms:created>
  <dcterms:modified xsi:type="dcterms:W3CDTF">2025-03-26T12:26:44Z</dcterms:modified>
</cp:coreProperties>
</file>