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7" r:id="rId4"/>
    <p:sldId id="261" r:id="rId5"/>
    <p:sldId id="269" r:id="rId6"/>
    <p:sldId id="27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72A26"/>
    <a:srgbClr val="C80000"/>
    <a:srgbClr val="4A4F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44534-3A7F-4E6F-A94D-B318C8E51D0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29F87-06EF-41C3-8E9D-44C9E4CDF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2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096292"/>
            <a:ext cx="1426128" cy="365125"/>
          </a:xfrm>
        </p:spPr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5472908-5E99-4085-B864-ECC791B862A8}" type="datetime1">
              <a:rPr lang="en-US" smtClean="0"/>
              <a:t>3/20/2025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8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EEA13-7F7D-4B67-858A-85F10FABAEA3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4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38FD1-AB20-49DA-9A9B-CE56975F9222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5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7236" y="6356351"/>
            <a:ext cx="436228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44B3A6DC-BBC2-46C8-BFE6-82EF86DBF6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06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69A8-87EF-42D2-846C-DC7EBCF95ABE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2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5FE5-E9C7-47EE-8504-8850FA4EF6B5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7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82F6-148B-47FC-856D-56888544C1F3}" type="datetime1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8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DFC7-841D-4FB8-A37E-F6F3FD154D0C}" type="datetime1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6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0763-1F70-4657-BEFE-670FBADF3602}" type="datetime1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4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2E55-0266-4045-8F34-03BA68CF0D59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5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A8A13-4A38-4740-8A6C-BB25FC1A45BB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0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42F26-F902-49EB-BDA5-5B38F87B8C31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6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>
            <a:extLst>
              <a:ext uri="{FF2B5EF4-FFF2-40B4-BE49-F238E27FC236}">
                <a16:creationId xmlns:a16="http://schemas.microsoft.com/office/drawing/2014/main" id="{8D6B9837-0F48-3542-7D68-2FC0859E301B}"/>
              </a:ext>
            </a:extLst>
          </p:cNvPr>
          <p:cNvSpPr txBox="1">
            <a:spLocks/>
          </p:cNvSpPr>
          <p:nvPr/>
        </p:nvSpPr>
        <p:spPr>
          <a:xfrm>
            <a:off x="495300" y="2006600"/>
            <a:ext cx="6858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100" dirty="0">
                <a:solidFill>
                  <a:schemeClr val="bg1"/>
                </a:solidFill>
                <a:latin typeface="Selawik bold" panose="020B0802040204020203" pitchFamily="34" charset="0"/>
              </a:rPr>
              <a:t>RUPS LUAR BIASA - IKPM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sz="2200" dirty="0" err="1">
                <a:solidFill>
                  <a:schemeClr val="bg1"/>
                </a:solidFill>
                <a:latin typeface="Selawik" panose="020B0502040204020203" pitchFamily="34" charset="0"/>
              </a:rPr>
              <a:t>Bahan</a:t>
            </a:r>
            <a: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  <a:t> Mata Acara </a:t>
            </a:r>
            <a:r>
              <a:rPr lang="en-US" sz="2200" dirty="0" err="1">
                <a:solidFill>
                  <a:schemeClr val="bg1"/>
                </a:solidFill>
                <a:latin typeface="Selawik" panose="020B0502040204020203" pitchFamily="34" charset="0"/>
              </a:rPr>
              <a:t>Rapat</a:t>
            </a:r>
            <a: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Selawik" panose="020B0502040204020203" pitchFamily="34" charset="0"/>
              </a:rPr>
              <a:t>Umum</a:t>
            </a:r>
            <a: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Selawik" panose="020B0502040204020203" pitchFamily="34" charset="0"/>
              </a:rPr>
              <a:t>Pemegang</a:t>
            </a:r>
            <a: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  <a:t> Saham</a:t>
            </a:r>
            <a:b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</a:br>
            <a:r>
              <a:rPr lang="en-US" sz="2200" dirty="0" err="1">
                <a:solidFill>
                  <a:schemeClr val="bg1"/>
                </a:solidFill>
                <a:latin typeface="Selawik" panose="020B0502040204020203" pitchFamily="34" charset="0"/>
              </a:rPr>
              <a:t>Luar</a:t>
            </a:r>
            <a: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Selawik" panose="020B0502040204020203" pitchFamily="34" charset="0"/>
              </a:rPr>
              <a:t>Biasa</a:t>
            </a:r>
            <a:endParaRPr lang="en-ID" sz="2200" dirty="0">
              <a:solidFill>
                <a:schemeClr val="bg1"/>
              </a:solidFill>
              <a:latin typeface="Selawik" panose="020B0502040204020203" pitchFamily="34" charset="0"/>
            </a:endParaRPr>
          </a:p>
        </p:txBody>
      </p:sp>
      <p:pic>
        <p:nvPicPr>
          <p:cNvPr id="5" name="Picture 4" descr="A person working in a factory">
            <a:extLst>
              <a:ext uri="{FF2B5EF4-FFF2-40B4-BE49-F238E27FC236}">
                <a16:creationId xmlns:a16="http://schemas.microsoft.com/office/drawing/2014/main" id="{2641562B-4099-9B41-5543-73F8DF3B2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657600"/>
            <a:ext cx="7162800" cy="157384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C299BF-CF6F-C34D-B2D3-9823E94AF94D}"/>
              </a:ext>
            </a:extLst>
          </p:cNvPr>
          <p:cNvSpPr txBox="1"/>
          <p:nvPr/>
        </p:nvSpPr>
        <p:spPr>
          <a:xfrm>
            <a:off x="895773" y="6131978"/>
            <a:ext cx="138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4A4F55"/>
                </a:solidFill>
                <a:latin typeface="Selawik" panose="020B0502040204020203" pitchFamily="34" charset="0"/>
              </a:rPr>
              <a:t>24 April 2025</a:t>
            </a:r>
          </a:p>
        </p:txBody>
      </p:sp>
    </p:spTree>
    <p:extLst>
      <p:ext uri="{BB962C8B-B14F-4D97-AF65-F5344CB8AC3E}">
        <p14:creationId xmlns:p14="http://schemas.microsoft.com/office/powerpoint/2010/main" val="65496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BA64D-3044-4DAD-962F-F8228FCF0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1546754"/>
            <a:ext cx="7922683" cy="90011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PT Ikapharmindo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Putramas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Tbk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(“Perseroan”)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akan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menyelenggarakan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Rapat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Umum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b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Pemegang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Saham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Luar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Biasa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(“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Rapat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”) pada:</a:t>
            </a:r>
            <a:b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5D7DA-4F6E-C0F6-928A-92ED1B4AB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446868"/>
            <a:ext cx="7321551" cy="2774951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Hari &amp; Tanggal 	: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Kamis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, 24 April 2025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Jam 		: 10.00 WIB – 10.30 WIB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Tempat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 		: Hotel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Santika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Kelapa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Gading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 - Jakarta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		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Mahaka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 Square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		  Jl.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Kelapa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Nias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 Raya Blok HF 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		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Kelapa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Gading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lawik" panose="020B0502040204020203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lawik" panose="020B0502040204020203" pitchFamily="34" charset="0"/>
                <a:ea typeface="+mn-ea"/>
                <a:cs typeface="+mn-cs"/>
              </a:rPr>
              <a:t>		  Jakarta Utara 14240 - Indonesia</a:t>
            </a:r>
          </a:p>
          <a:p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2ED2D-B7E4-02F4-A2DC-72E55593F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569A55-584F-D4F7-AE54-7A373F3A3EB4}"/>
              </a:ext>
            </a:extLst>
          </p:cNvPr>
          <p:cNvSpPr txBox="1"/>
          <p:nvPr/>
        </p:nvSpPr>
        <p:spPr>
          <a:xfrm>
            <a:off x="823384" y="517664"/>
            <a:ext cx="2860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252525"/>
                </a:solidFill>
                <a:latin typeface="Tahoma" panose="020B0604030504040204" pitchFamily="34" charset="0"/>
              </a:rPr>
              <a:t>Waktu &amp; Tempat Acara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1B7EA0-2CC3-F2FF-0B95-F56ED4F6A370}"/>
              </a:ext>
            </a:extLst>
          </p:cNvPr>
          <p:cNvSpPr/>
          <p:nvPr/>
        </p:nvSpPr>
        <p:spPr>
          <a:xfrm>
            <a:off x="730250" y="456797"/>
            <a:ext cx="93134" cy="491066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6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019DFE-EA11-9E8D-5E2B-7A6FFC47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C5E78705-FF88-2370-A4B5-85AD3B0B6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5226" y="2674934"/>
            <a:ext cx="4730750" cy="521230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4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 bold" panose="020B0802040204020203" pitchFamily="34" charset="0"/>
              </a:rPr>
              <a:t>Mata Acara </a:t>
            </a:r>
            <a:r>
              <a:rPr lang="en-US" sz="4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 bold" panose="020B0802040204020203" pitchFamily="34" charset="0"/>
              </a:rPr>
              <a:t>Rapat</a:t>
            </a:r>
            <a:endParaRPr lang="en-US" sz="4000" b="0" dirty="0">
              <a:solidFill>
                <a:schemeClr val="tx1">
                  <a:lumMod val="75000"/>
                  <a:lumOff val="25000"/>
                </a:schemeClr>
              </a:solidFill>
              <a:latin typeface="Selawik bold" panose="020B08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0324C8-14B3-5809-274B-470FA30091AA}"/>
              </a:ext>
            </a:extLst>
          </p:cNvPr>
          <p:cNvSpPr/>
          <p:nvPr/>
        </p:nvSpPr>
        <p:spPr>
          <a:xfrm rot="16200000">
            <a:off x="2081742" y="2893216"/>
            <a:ext cx="452967" cy="84667"/>
          </a:xfrm>
          <a:prstGeom prst="rect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highlight>
                <a:srgbClr val="8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5847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31D9D-66FE-65AA-E3DD-BD395D658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384" y="1180852"/>
            <a:ext cx="7829550" cy="3462585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Persetujuan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pembebanan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atas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aset-aset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tertentumilik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Perseroan kepada Bank yang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diberikan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berdasarkan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dokumen-dokumen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jaminan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ditandatangani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Perseroan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sehubungan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perolehan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penerimaan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Fasilitas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berdasarkan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Perjanjian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Pinjaman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dan/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transaksi-transaksi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FX dan untuk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persetujuan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penandatanganan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Direksi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atas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dokumen-dokumen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jaminan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termasuk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tiap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modifikasi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novasi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tambahan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dokumen-dokumen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jaminan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dan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lain dan/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instrument lain yang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berhubungan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perolehan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penerimaan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Fasilitas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Perseroan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ketentuan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Pasal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102 (1) b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Undang-undang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Nomor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40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2007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Perseroan </a:t>
            </a:r>
            <a:r>
              <a:rPr lang="en-ID" sz="18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Terbatas</a:t>
            </a:r>
            <a:endParaRPr lang="en-ID" sz="1800" dirty="0"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 Nova" panose="020B05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85E0E-1483-0146-4EDD-498F6A30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8FBA30-9A3C-56CF-80F0-21097A9AA3E6}"/>
              </a:ext>
            </a:extLst>
          </p:cNvPr>
          <p:cNvSpPr txBox="1"/>
          <p:nvPr/>
        </p:nvSpPr>
        <p:spPr>
          <a:xfrm>
            <a:off x="823384" y="517664"/>
            <a:ext cx="223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252525"/>
                </a:solidFill>
                <a:latin typeface="Tahoma" panose="020B0604030504040204" pitchFamily="34" charset="0"/>
              </a:rPr>
              <a:t>Mata Acara </a:t>
            </a:r>
            <a:r>
              <a:rPr lang="en-US" sz="1800" b="1" i="0" u="none" strike="noStrike" baseline="0" dirty="0" err="1">
                <a:solidFill>
                  <a:srgbClr val="252525"/>
                </a:solidFill>
                <a:latin typeface="Tahoma" panose="020B0604030504040204" pitchFamily="34" charset="0"/>
              </a:rPr>
              <a:t>Rapat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D4B6BC-46B7-59AA-B4EE-FA1515944925}"/>
              </a:ext>
            </a:extLst>
          </p:cNvPr>
          <p:cNvSpPr/>
          <p:nvPr/>
        </p:nvSpPr>
        <p:spPr>
          <a:xfrm>
            <a:off x="730250" y="456797"/>
            <a:ext cx="93134" cy="491066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B431D9D-66FE-65AA-E3DD-BD395D658D3B}"/>
              </a:ext>
            </a:extLst>
          </p:cNvPr>
          <p:cNvSpPr txBox="1">
            <a:spLocks/>
          </p:cNvSpPr>
          <p:nvPr/>
        </p:nvSpPr>
        <p:spPr>
          <a:xfrm>
            <a:off x="1188936" y="2629025"/>
            <a:ext cx="5076395" cy="319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9EE067B-0F41-293B-5224-922FB22297A4}"/>
              </a:ext>
            </a:extLst>
          </p:cNvPr>
          <p:cNvSpPr txBox="1">
            <a:spLocks/>
          </p:cNvSpPr>
          <p:nvPr/>
        </p:nvSpPr>
        <p:spPr>
          <a:xfrm>
            <a:off x="1196550" y="3181155"/>
            <a:ext cx="7599459" cy="2817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961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019DFE-EA11-9E8D-5E2B-7A6FFC47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0324C8-14B3-5809-274B-470FA30091AA}"/>
              </a:ext>
            </a:extLst>
          </p:cNvPr>
          <p:cNvSpPr/>
          <p:nvPr/>
        </p:nvSpPr>
        <p:spPr>
          <a:xfrm rot="16200000">
            <a:off x="1952492" y="2861598"/>
            <a:ext cx="1050134" cy="84667"/>
          </a:xfrm>
          <a:prstGeom prst="rect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highlight>
                <a:srgbClr val="800000"/>
              </a:highlight>
            </a:endParaRPr>
          </a:p>
        </p:txBody>
      </p:sp>
      <p:sp>
        <p:nvSpPr>
          <p:cNvPr id="3" name="Title 8">
            <a:extLst>
              <a:ext uri="{FF2B5EF4-FFF2-40B4-BE49-F238E27FC236}">
                <a16:creationId xmlns:a16="http://schemas.microsoft.com/office/drawing/2014/main" id="{FE5D999F-C178-4363-6F04-1E910AB18586}"/>
              </a:ext>
            </a:extLst>
          </p:cNvPr>
          <p:cNvSpPr txBox="1">
            <a:spLocks/>
          </p:cNvSpPr>
          <p:nvPr/>
        </p:nvSpPr>
        <p:spPr>
          <a:xfrm>
            <a:off x="2519892" y="2725734"/>
            <a:ext cx="4592107" cy="296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b="1" i="0" u="none" strike="noStrik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Penjelasan</a:t>
            </a:r>
            <a:r>
              <a:rPr lang="en-001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 </a:t>
            </a:r>
            <a:br>
              <a:rPr lang="en-001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</a:br>
            <a:r>
              <a:rPr lang="en-US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Mata Acara </a:t>
            </a:r>
            <a:r>
              <a:rPr lang="en-US" b="1" i="0" u="none" strike="noStrik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Rapat</a:t>
            </a:r>
            <a:endParaRPr lang="en-US" b="0" dirty="0">
              <a:solidFill>
                <a:schemeClr val="tx1">
                  <a:lumMod val="75000"/>
                  <a:lumOff val="25000"/>
                </a:schemeClr>
              </a:solidFill>
              <a:latin typeface="Selawik bold" panose="020B08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31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85E0E-1483-0146-4EDD-498F6A30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8FBA30-9A3C-56CF-80F0-21097A9AA3E6}"/>
              </a:ext>
            </a:extLst>
          </p:cNvPr>
          <p:cNvSpPr txBox="1"/>
          <p:nvPr/>
        </p:nvSpPr>
        <p:spPr>
          <a:xfrm>
            <a:off x="823384" y="517664"/>
            <a:ext cx="3576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001" sz="1800" b="1" i="0" u="none" strike="noStrike" baseline="0" dirty="0" err="1">
                <a:solidFill>
                  <a:srgbClr val="252525"/>
                </a:solidFill>
                <a:latin typeface="Tahoma" panose="020B0604030504040204" pitchFamily="34" charset="0"/>
              </a:rPr>
              <a:t>Penjelasan</a:t>
            </a:r>
            <a:r>
              <a:rPr lang="en-001" sz="1800" b="1" i="0" u="none" strike="noStrike" baseline="0" dirty="0">
                <a:solidFill>
                  <a:srgbClr val="252525"/>
                </a:solidFill>
                <a:latin typeface="Tahoma" panose="020B0604030504040204" pitchFamily="34" charset="0"/>
              </a:rPr>
              <a:t> </a:t>
            </a:r>
            <a:r>
              <a:rPr lang="en-US" sz="1800" b="1" i="0" u="none" strike="noStrike" baseline="0" dirty="0">
                <a:solidFill>
                  <a:srgbClr val="252525"/>
                </a:solidFill>
                <a:latin typeface="Tahoma" panose="020B0604030504040204" pitchFamily="34" charset="0"/>
              </a:rPr>
              <a:t>Mata Acara </a:t>
            </a:r>
            <a:r>
              <a:rPr lang="en-US" sz="1800" b="1" i="0" u="none" strike="noStrike" baseline="0" dirty="0" err="1">
                <a:solidFill>
                  <a:srgbClr val="252525"/>
                </a:solidFill>
                <a:latin typeface="Tahoma" panose="020B0604030504040204" pitchFamily="34" charset="0"/>
              </a:rPr>
              <a:t>Rapat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D4B6BC-46B7-59AA-B4EE-FA1515944925}"/>
              </a:ext>
            </a:extLst>
          </p:cNvPr>
          <p:cNvSpPr/>
          <p:nvPr/>
        </p:nvSpPr>
        <p:spPr>
          <a:xfrm>
            <a:off x="730250" y="456797"/>
            <a:ext cx="93134" cy="491066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4C903B-681C-A52D-5AC1-45386A736CC7}"/>
              </a:ext>
            </a:extLst>
          </p:cNvPr>
          <p:cNvSpPr txBox="1"/>
          <p:nvPr/>
        </p:nvSpPr>
        <p:spPr>
          <a:xfrm>
            <a:off x="823384" y="1136349"/>
            <a:ext cx="7682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Mata acara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Rapat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ini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dilaksanakan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sesuai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dengan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ketentuan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Pasal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102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ayat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(1)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huruf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b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Undang-undang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Nomor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40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Tahun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2007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tentang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 Perseroan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Terbatas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 Nova" panose="020B0504020202020204" pitchFamily="34" charset="0"/>
              </a:rPr>
              <a:t>.  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4C903B-681C-A52D-5AC1-45386A736CC7}"/>
              </a:ext>
            </a:extLst>
          </p:cNvPr>
          <p:cNvSpPr txBox="1"/>
          <p:nvPr/>
        </p:nvSpPr>
        <p:spPr>
          <a:xfrm>
            <a:off x="1146336" y="2218902"/>
            <a:ext cx="73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1651B9-0123-4B3E-A8E3-310D0B60FD6B}"/>
              </a:ext>
            </a:extLst>
          </p:cNvPr>
          <p:cNvSpPr txBox="1"/>
          <p:nvPr/>
        </p:nvSpPr>
        <p:spPr>
          <a:xfrm>
            <a:off x="638428" y="2731999"/>
            <a:ext cx="77724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lawik" panose="020B0502040204020203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D" sz="1200" dirty="0">
              <a:solidFill>
                <a:prstClr val="black">
                  <a:lumMod val="75000"/>
                  <a:lumOff val="25000"/>
                </a:prstClr>
              </a:solidFill>
              <a:latin typeface="Selawik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D" sz="1200" dirty="0">
              <a:solidFill>
                <a:prstClr val="black">
                  <a:lumMod val="75000"/>
                  <a:lumOff val="25000"/>
                </a:prstClr>
              </a:solidFill>
              <a:latin typeface="Selawik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lawik" panose="020B0502040204020203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D" sz="1200" dirty="0">
              <a:solidFill>
                <a:prstClr val="black">
                  <a:lumMod val="75000"/>
                  <a:lumOff val="25000"/>
                </a:prstClr>
              </a:solidFill>
              <a:latin typeface="Selawik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lawik" panose="020B0502040204020203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D" sz="1200" dirty="0">
              <a:solidFill>
                <a:prstClr val="black">
                  <a:lumMod val="75000"/>
                  <a:lumOff val="25000"/>
                </a:prstClr>
              </a:solidFill>
              <a:latin typeface="Selawik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lawik" panose="020B0502040204020203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D" sz="1200" dirty="0">
              <a:solidFill>
                <a:prstClr val="black">
                  <a:lumMod val="75000"/>
                  <a:lumOff val="25000"/>
                </a:prstClr>
              </a:solidFill>
              <a:latin typeface="Selawik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D" sz="1200" dirty="0">
              <a:solidFill>
                <a:prstClr val="black">
                  <a:lumMod val="75000"/>
                  <a:lumOff val="25000"/>
                </a:prstClr>
              </a:solidFill>
              <a:latin typeface="Selawik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D" sz="1200" dirty="0">
              <a:solidFill>
                <a:prstClr val="black">
                  <a:lumMod val="75000"/>
                  <a:lumOff val="25000"/>
                </a:prstClr>
              </a:solidFill>
              <a:latin typeface="Selawik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D" sz="1200" dirty="0">
              <a:solidFill>
                <a:prstClr val="black">
                  <a:lumMod val="75000"/>
                  <a:lumOff val="25000"/>
                </a:prstClr>
              </a:solidFill>
              <a:latin typeface="Selawik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lawik" panose="020B0502040204020203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D" sz="1200" dirty="0">
              <a:solidFill>
                <a:prstClr val="black">
                  <a:lumMod val="75000"/>
                  <a:lumOff val="25000"/>
                </a:prstClr>
              </a:solidFill>
              <a:latin typeface="Selawik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95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7FC7B-DB49-CD3A-FC1E-007B383F8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4969" y="6347885"/>
            <a:ext cx="436228" cy="365125"/>
          </a:xfrm>
        </p:spPr>
        <p:txBody>
          <a:bodyPr/>
          <a:lstStyle/>
          <a:p>
            <a:fld id="{44B3A6DC-BBC2-46C8-BFE6-82EF86DBF61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1230E50-3D3A-3EF2-0929-478D4B4D2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95" y="3344333"/>
            <a:ext cx="6096000" cy="229698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ID" sz="1600" b="0" dirty="0">
                <a:latin typeface="Selawik" panose="020B0502040204020203" pitchFamily="34" charset="0"/>
              </a:rPr>
              <a:t> </a:t>
            </a:r>
            <a:r>
              <a:rPr lang="en-ID" sz="1800" dirty="0">
                <a:solidFill>
                  <a:srgbClr val="C00000"/>
                </a:solidFill>
                <a:latin typeface="Selawik" panose="020B0502040204020203" pitchFamily="34" charset="0"/>
              </a:rPr>
              <a:t>Corporate Secretary</a:t>
            </a:r>
            <a:br>
              <a:rPr lang="en-ID" sz="1600" b="0" dirty="0">
                <a:latin typeface="Selawik" panose="020B0502040204020203" pitchFamily="34" charset="0"/>
              </a:rPr>
            </a:br>
            <a:r>
              <a:rPr lang="en-ID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PT IKAPHARMINDO PUTRAMAS </a:t>
            </a:r>
            <a:r>
              <a:rPr lang="en-ID" sz="14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Tbk</a:t>
            </a:r>
            <a:b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Jl. </a:t>
            </a:r>
            <a:r>
              <a:rPr lang="en-ID" sz="14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Pulogadung</a:t>
            </a: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Raya No. 29 Kawasan </a:t>
            </a:r>
            <a:r>
              <a:rPr lang="en-ID" sz="14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Industri</a:t>
            </a: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ID" sz="14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Pulogadung</a:t>
            </a:r>
            <a:b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Jakarta Timur 13930  Indonesia</a:t>
            </a:r>
            <a:b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b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ID" sz="14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Telepon</a:t>
            </a: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: +62 21 460 0086  </a:t>
            </a:r>
            <a:b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Email     : corporate.secretary@ikapharmindo.com</a:t>
            </a:r>
            <a:endParaRPr lang="en-ID" sz="1600" b="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1B602B-47A0-89A8-56F8-A56765B12452}"/>
              </a:ext>
            </a:extLst>
          </p:cNvPr>
          <p:cNvSpPr txBox="1"/>
          <p:nvPr/>
        </p:nvSpPr>
        <p:spPr>
          <a:xfrm>
            <a:off x="456256" y="2821113"/>
            <a:ext cx="2223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lawik bold" panose="020B0802040204020203" pitchFamily="34" charset="0"/>
              </a:rPr>
              <a:t>Contact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094D72-FF05-3F58-387A-2DF7829946A7}"/>
              </a:ext>
            </a:extLst>
          </p:cNvPr>
          <p:cNvSpPr/>
          <p:nvPr/>
        </p:nvSpPr>
        <p:spPr>
          <a:xfrm rot="5400000">
            <a:off x="-484180" y="4501515"/>
            <a:ext cx="1835149" cy="45720"/>
          </a:xfrm>
          <a:prstGeom prst="rect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  <a:highlight>
                  <a:srgbClr val="8000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4081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696</TotalTime>
  <Words>295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Nova</vt:lpstr>
      <vt:lpstr>Calibri</vt:lpstr>
      <vt:lpstr>Calibri Light</vt:lpstr>
      <vt:lpstr>Selawik</vt:lpstr>
      <vt:lpstr>Selawik bold</vt:lpstr>
      <vt:lpstr>Tahoma</vt:lpstr>
      <vt:lpstr>Office Theme</vt:lpstr>
      <vt:lpstr>PowerPoint Presentation</vt:lpstr>
      <vt:lpstr>PT Ikapharmindo Putramas Tbk (“Perseroan”) akan menyelenggarakan Rapat Umum  Pemegang Saham Luar Biasa (“Rapat”) pada: </vt:lpstr>
      <vt:lpstr>Mata Acara Rapat</vt:lpstr>
      <vt:lpstr>PowerPoint Presentation</vt:lpstr>
      <vt:lpstr>PowerPoint Presentation</vt:lpstr>
      <vt:lpstr>PowerPoint Presentation</vt:lpstr>
      <vt:lpstr> Corporate Secretary  PT IKAPHARMINDO PUTRAMAS Tbk  Jl. Pulogadung Raya No. 29 Kawasan Industri Pulogadung  Jakarta Timur 13930  Indonesia   Telepon : +62 21 460 0086    Email     : corporate.secretary@ikapharmindo.com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Andi Isrofik</dc:creator>
  <cp:lastModifiedBy>Handri</cp:lastModifiedBy>
  <cp:revision>56</cp:revision>
  <dcterms:created xsi:type="dcterms:W3CDTF">2023-11-22T01:38:51Z</dcterms:created>
  <dcterms:modified xsi:type="dcterms:W3CDTF">2025-03-20T02:03:46Z</dcterms:modified>
</cp:coreProperties>
</file>